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7" r:id="rId1"/>
  </p:sldMasterIdLst>
  <p:sldIdLst>
    <p:sldId id="282" r:id="rId2"/>
    <p:sldId id="259" r:id="rId3"/>
    <p:sldId id="267" r:id="rId4"/>
    <p:sldId id="261" r:id="rId5"/>
    <p:sldId id="263" r:id="rId6"/>
    <p:sldId id="268" r:id="rId7"/>
    <p:sldId id="265" r:id="rId8"/>
    <p:sldId id="281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3" r:id="rId21"/>
    <p:sldId id="284" r:id="rId22"/>
    <p:sldId id="285" r:id="rId23"/>
    <p:sldId id="266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7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0C7E27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pxhere.com/ru/photo/1170809" TargetMode="External"/><Relationship Id="rId3" Type="http://schemas.openxmlformats.org/officeDocument/2006/relationships/hyperlink" Target="https://pxhere.com/ru/photo/650267" TargetMode="External"/><Relationship Id="rId7" Type="http://schemas.openxmlformats.org/officeDocument/2006/relationships/hyperlink" Target="https://yandex.ru/" TargetMode="External"/><Relationship Id="rId2" Type="http://schemas.openxmlformats.org/officeDocument/2006/relationships/hyperlink" Target="https://wiki-org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ushcity.ru/zagadki-pro-korovu/" TargetMode="External"/><Relationship Id="rId5" Type="http://schemas.openxmlformats.org/officeDocument/2006/relationships/hyperlink" Target="https://catherineasquithgallery.com/belye-fony/10801-karandash-na-belom-fone-103-foto.html" TargetMode="External"/><Relationship Id="rId4" Type="http://schemas.openxmlformats.org/officeDocument/2006/relationships/hyperlink" Target="https://proprikol.ru/kartinki/kartinki-petuha-55-foto.html" TargetMode="External"/><Relationship Id="rId9" Type="http://schemas.openxmlformats.org/officeDocument/2006/relationships/hyperlink" Target="https://www.pinterest.ru/pin/6143198240664186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619722"/>
          </a:xfrm>
        </p:spPr>
        <p:txBody>
          <a:bodyPr>
            <a:normAutofit/>
          </a:bodyPr>
          <a:lstStyle/>
          <a:p>
            <a:r>
              <a:rPr lang="ru-RU" dirty="0" smtClean="0"/>
              <a:t>Викторина для обучающихся </a:t>
            </a:r>
            <a:br>
              <a:rPr lang="ru-RU" dirty="0" smtClean="0"/>
            </a:br>
            <a:r>
              <a:rPr lang="ru-RU" dirty="0" smtClean="0"/>
              <a:t>2 – 4 классов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002060"/>
                </a:solidFill>
              </a:rPr>
              <a:t>«Знатоки русского языка»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Подготовила: учитель начальных классов </a:t>
            </a:r>
            <a:r>
              <a:rPr lang="en-US" sz="2800" dirty="0">
                <a:solidFill>
                  <a:srgbClr val="0070C0"/>
                </a:solidFill>
              </a:rPr>
              <a:t/>
            </a:r>
            <a:br>
              <a:rPr lang="en-US" sz="2800" dirty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ГОКУ СКШ №5 г. Иркутска</a:t>
            </a:r>
          </a:p>
          <a:p>
            <a:r>
              <a:rPr lang="ru-RU" sz="2800" smtClean="0">
                <a:solidFill>
                  <a:srgbClr val="0070C0"/>
                </a:solidFill>
              </a:rPr>
              <a:t>Лаврентьева Е.С.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411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30"/>
    </mc:Choice>
    <mc:Fallback>
      <p:transition spd="slow" advTm="353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Расшифруй слова, подчеркни «лишнее» слово: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071678"/>
            <a:ext cx="4038600" cy="4054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ЫТКАВ   </a:t>
            </a:r>
          </a:p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МИДОПОР </a:t>
            </a:r>
          </a:p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РОТПО</a:t>
            </a:r>
          </a:p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КОРОМВЬ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678"/>
            <a:ext cx="3822192" cy="4084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ТЫКВА</a:t>
            </a:r>
          </a:p>
          <a:p>
            <a:pPr marL="0" indent="0">
              <a:buNone/>
            </a:pPr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ПОМИДОР</a:t>
            </a:r>
          </a:p>
          <a:p>
            <a:pPr marL="0" indent="0">
              <a:buNone/>
            </a:pPr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ТОПОР</a:t>
            </a:r>
          </a:p>
          <a:p>
            <a:pPr marL="0" indent="0">
              <a:buNone/>
            </a:pPr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МОРКОВЬ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856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21"/>
    </mc:Choice>
    <mc:Fallback>
      <p:transition spd="slow" advTm="142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Выполни математические действия и запиши получившееся слово: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2000240"/>
            <a:ext cx="6572296" cy="4125923"/>
          </a:xfrm>
        </p:spPr>
        <p:txBody>
          <a:bodyPr/>
          <a:lstStyle/>
          <a:p>
            <a:pPr marL="514350" indent="-514350">
              <a:buNone/>
            </a:pPr>
            <a:r>
              <a:rPr lang="ru-RU" b="1" dirty="0" smtClean="0">
                <a:cs typeface="Times New Roman" pitchFamily="18" charset="0"/>
              </a:rPr>
              <a:t>1. СПОР + А – РОСА + АР + ТА  = </a:t>
            </a:r>
          </a:p>
          <a:p>
            <a:pPr marL="514350" indent="-514350">
              <a:buNone/>
            </a:pPr>
            <a:endParaRPr lang="ru-RU" b="1" dirty="0" smtClean="0"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b="1" dirty="0" smtClean="0">
                <a:cs typeface="Times New Roman" pitchFamily="18" charset="0"/>
              </a:rPr>
              <a:t>2. ЗИМА + ВОТ - ТОМА + ОН - И + ОК  =</a:t>
            </a:r>
          </a:p>
          <a:p>
            <a:pPr marL="514350" indent="-514350">
              <a:buNone/>
            </a:pPr>
            <a:endParaRPr lang="ru-RU" b="1" dirty="0" smtClean="0"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b="1" dirty="0" smtClean="0">
                <a:cs typeface="Times New Roman" pitchFamily="18" charset="0"/>
              </a:rPr>
              <a:t>3.СОМ + ТИ - СИМ + МЕТЛА – ЛА + КА  = </a:t>
            </a:r>
            <a:endParaRPr lang="ru-RU" b="1" dirty="0"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929454" y="2000240"/>
            <a:ext cx="2214546" cy="412592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ПАРТА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ЗВОНОК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ОТМЕТКА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66"/>
    </mc:Choice>
    <mc:Fallback>
      <p:transition spd="slow" advTm="12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Раздели слова для переноса: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6655" y="1785926"/>
            <a:ext cx="3822192" cy="43405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Птичьи</a:t>
            </a:r>
          </a:p>
          <a:p>
            <a:pPr marL="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Льют </a:t>
            </a:r>
          </a:p>
          <a:p>
            <a:pPr marL="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Большая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Удивительный</a:t>
            </a:r>
          </a:p>
          <a:p>
            <a:pPr marL="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Аккуратный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152" y="1772816"/>
            <a:ext cx="4391344" cy="4353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тичьи 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льют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боль-шая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уди-ви-тель-ный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ак-ку-рат-ный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8707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504"/>
    </mc:Choice>
    <mc:Fallback>
      <p:transition spd="slow" advTm="21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Определи количество букв и звуков в каждом слове: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3114668" cy="4340237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Корабль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Подъезд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Янтарь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Маяк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29058" y="1714488"/>
            <a:ext cx="4757742" cy="44116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7б, 6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7б, 6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 б, 5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 б, 4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7634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75"/>
    </mc:Choice>
    <mc:Fallback>
      <p:transition spd="slow" advTm="146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Запиши антонимы к данным словам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071678"/>
            <a:ext cx="4038600" cy="4054485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Молодой -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Зимний -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Вверх -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Плохой -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Дневной -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143116"/>
            <a:ext cx="3852890" cy="4214842"/>
          </a:xfrm>
        </p:spPr>
        <p:txBody>
          <a:bodyPr/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старый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летний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вниз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хороший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ночной</a:t>
            </a:r>
          </a:p>
          <a:p>
            <a:pPr>
              <a:buNone/>
            </a:pPr>
            <a:endParaRPr lang="ru-RU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90"/>
    </mc:Choice>
    <mc:Fallback>
      <p:transition spd="slow" advTm="10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7 «сладких» слов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4486618"/>
              </p:ext>
            </p:extLst>
          </p:nvPr>
        </p:nvGraphicFramePr>
        <p:xfrm>
          <a:off x="1403648" y="1772816"/>
          <a:ext cx="5922560" cy="49072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592256"/>
                <a:gridCol w="575832"/>
                <a:gridCol w="608680"/>
                <a:gridCol w="592256"/>
                <a:gridCol w="592256"/>
                <a:gridCol w="592256"/>
                <a:gridCol w="592256"/>
                <a:gridCol w="592256"/>
                <a:gridCol w="592256"/>
                <a:gridCol w="592256"/>
              </a:tblGrid>
              <a:tr h="2731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Ю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Ф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М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Ш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</a:tr>
              <a:tr h="34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Ю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Ш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Ю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П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</a:tr>
              <a:tr h="34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</a:tr>
              <a:tr h="34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Ё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Ф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М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</a:tr>
              <a:tr h="34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У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</a:tr>
              <a:tr h="34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</a:tr>
              <a:tr h="34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Н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Ь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</a:tr>
              <a:tr h="34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Ь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</a:rPr>
                        <a:t>М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Х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Ю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Н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chemeClr val="tx1"/>
                          </a:solidFill>
                          <a:effectLst/>
                        </a:rPr>
                        <a:t>Ь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</a:tr>
              <a:tr h="34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</a:rPr>
                        <a:t>Ю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Н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Ц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</a:rPr>
                        <a:t>Х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</a:tr>
              <a:tr h="34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85" marR="6138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744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492"/>
    </mc:Choice>
    <mc:Fallback>
      <p:transition spd="slow" advTm="30492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Проверяем!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вафли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онфета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сахар  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варенье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леденец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околад.</a:t>
            </a:r>
          </a:p>
          <a:p>
            <a:pPr marL="0" indent="0"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0362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35"/>
    </mc:Choice>
    <mc:Fallback>
      <p:transition spd="slow" advTm="6935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Отгадай загадку, напиши отгадку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Окраской – сероватая,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Повадкой – вороватая,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Крикунья хрипловатая 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Известная персона. Кто она?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00808"/>
            <a:ext cx="4244280" cy="4032448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93"/>
    </mc:Choice>
    <mc:Fallback>
      <p:transition spd="slow" advTm="62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Отгадай загадку, напиши отгадку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 не будильник, но бужу,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 с бородой и в шпорах.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большою важностью хожу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вспыльчив, словно порох.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72816"/>
            <a:ext cx="4244280" cy="3960440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08"/>
    </mc:Choice>
    <mc:Fallback>
      <p:transition spd="slow" advTm="83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Отгадай загадку, напиши отгадку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Пишет он, когда диктуют,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Он и чертит и рисует.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 сегодня вечерком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Он раскрасит мне альбом.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28800"/>
            <a:ext cx="4038600" cy="3888432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92"/>
    </mc:Choice>
    <mc:Fallback>
      <p:transition spd="slow" advTm="10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Отгадай загадку, напиши отгадку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Рыжий молокозавод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День жуёт и ночь жуёт: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Ведь траву не так легко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Переделать в молоко.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4824"/>
            <a:ext cx="4038600" cy="3672407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95"/>
    </mc:Choice>
    <mc:Fallback>
      <p:transition spd="slow" advTm="8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Отгадай загадку, напиши отгадку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хозяином дружит,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Дом сторожит,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Живёт под крылечком,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Хвостик колечком.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72816"/>
            <a:ext cx="4038600" cy="3225667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76"/>
    </mc:Choice>
    <mc:Fallback>
      <p:transition spd="slow" advTm="6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Отгадай загадку, напиши отгадку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Красный нос в землю врос,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 зелёный хвост снаружи.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Нам зелёный хвост не нужен,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Нужен только красный нос.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72816"/>
            <a:ext cx="4316288" cy="4176464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81"/>
    </mc:Choice>
    <mc:Fallback>
      <p:transition spd="slow" advTm="7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Отгадай загадку, напиши отгадку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Невидимкой, осторожно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Он является ко мне,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рисует, как художник,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Он узоры на окне.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23"/>
    </mc:Choice>
    <mc:Fallback>
      <p:transition spd="slow" advTm="53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Отгадай загадку, напиши отгадку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Круглое, румяное,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 расту на ветке: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Любят меня взрослые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маленькие детки.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35"/>
    </mc:Choice>
    <mc:Fallback>
      <p:transition spd="slow" advTm="70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Отгадай загадку, напиши отгадку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Уродилась я на славу,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Голова бела, кудрява.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Кто любит щи – 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Меня в них ищи.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28800"/>
            <a:ext cx="4038600" cy="4097719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77"/>
    </mc:Choice>
    <mc:Fallback>
      <p:transition spd="slow" advTm="8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Отгадай загадку, напиши отгадку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Русская красавица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Стоит на поляне,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зелёной кофточке,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белом сарафане.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72816"/>
            <a:ext cx="4100264" cy="3960440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95"/>
    </mc:Choice>
    <mc:Fallback>
      <p:transition spd="slow" advTm="5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Проверям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Ворона, петух, карандаш, корова, собака, морковь, мороз,  яблоко, капуста, берёза.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Словарные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35"/>
    </mc:Choice>
    <mc:Fallback>
      <p:transition spd="slow" advTm="6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1104900"/>
            <a:ext cx="66675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49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altLang="ru-RU" b="1" dirty="0">
                <a:solidFill>
                  <a:schemeClr val="tx2"/>
                </a:solidFill>
              </a:rPr>
              <a:t>Обед.</a:t>
            </a:r>
          </a:p>
          <a:p>
            <a:pPr marL="0" indent="0">
              <a:buNone/>
            </a:pPr>
            <a:r>
              <a:rPr lang="ru-RU" altLang="ru-RU" b="1" dirty="0">
                <a:solidFill>
                  <a:schemeClr val="tx2"/>
                </a:solidFill>
              </a:rPr>
              <a:t>     Илья и </a:t>
            </a:r>
            <a:r>
              <a:rPr lang="ru-RU" altLang="ru-RU" b="1" dirty="0" err="1">
                <a:solidFill>
                  <a:schemeClr val="tx2"/>
                </a:solidFill>
              </a:rPr>
              <a:t>дарья</a:t>
            </a:r>
            <a:r>
              <a:rPr lang="ru-RU" altLang="ru-RU" b="1" dirty="0">
                <a:solidFill>
                  <a:schemeClr val="tx2"/>
                </a:solidFill>
              </a:rPr>
              <a:t> летом </a:t>
            </a:r>
            <a:r>
              <a:rPr lang="ru-RU" altLang="ru-RU" b="1" dirty="0" err="1">
                <a:solidFill>
                  <a:schemeClr val="tx2"/>
                </a:solidFill>
              </a:rPr>
              <a:t>жывут</a:t>
            </a:r>
            <a:r>
              <a:rPr lang="ru-RU" altLang="ru-RU" b="1" dirty="0">
                <a:solidFill>
                  <a:schemeClr val="tx2"/>
                </a:solidFill>
              </a:rPr>
              <a:t> в </a:t>
            </a:r>
            <a:r>
              <a:rPr lang="ru-RU" altLang="ru-RU" b="1" dirty="0" err="1">
                <a:solidFill>
                  <a:schemeClr val="tx2"/>
                </a:solidFill>
              </a:rPr>
              <a:t>диревне</a:t>
            </a:r>
            <a:r>
              <a:rPr lang="ru-RU" altLang="ru-RU" b="1" dirty="0">
                <a:solidFill>
                  <a:schemeClr val="tx2"/>
                </a:solidFill>
              </a:rPr>
              <a:t> </a:t>
            </a:r>
            <a:r>
              <a:rPr lang="ru-RU" altLang="ru-RU" b="1" dirty="0" err="1">
                <a:solidFill>
                  <a:schemeClr val="tx2"/>
                </a:solidFill>
              </a:rPr>
              <a:t>сосновка</a:t>
            </a:r>
            <a:r>
              <a:rPr lang="ru-RU" altLang="ru-RU" b="1" dirty="0">
                <a:solidFill>
                  <a:schemeClr val="tx2"/>
                </a:solidFill>
              </a:rPr>
              <a:t>. Они кормят </a:t>
            </a:r>
            <a:r>
              <a:rPr lang="ru-RU" altLang="ru-RU" b="1" dirty="0" err="1">
                <a:solidFill>
                  <a:schemeClr val="tx2"/>
                </a:solidFill>
              </a:rPr>
              <a:t>дамашних</a:t>
            </a:r>
            <a:r>
              <a:rPr lang="ru-RU" altLang="ru-RU" b="1" dirty="0">
                <a:solidFill>
                  <a:schemeClr val="tx2"/>
                </a:solidFill>
              </a:rPr>
              <a:t> </a:t>
            </a:r>
            <a:r>
              <a:rPr lang="ru-RU" altLang="ru-RU" b="1" dirty="0" err="1">
                <a:solidFill>
                  <a:schemeClr val="tx2"/>
                </a:solidFill>
              </a:rPr>
              <a:t>жывотных</a:t>
            </a:r>
            <a:r>
              <a:rPr lang="ru-RU" altLang="ru-RU" b="1" dirty="0">
                <a:solidFill>
                  <a:schemeClr val="tx2"/>
                </a:solidFill>
              </a:rPr>
              <a:t>. </a:t>
            </a:r>
            <a:r>
              <a:rPr lang="ru-RU" altLang="ru-RU" b="1" dirty="0" err="1">
                <a:solidFill>
                  <a:schemeClr val="tx2"/>
                </a:solidFill>
              </a:rPr>
              <a:t>Карова</a:t>
            </a:r>
            <a:r>
              <a:rPr lang="ru-RU" altLang="ru-RU" b="1" dirty="0">
                <a:solidFill>
                  <a:schemeClr val="tx2"/>
                </a:solidFill>
              </a:rPr>
              <a:t> марта жуёт </a:t>
            </a:r>
            <a:r>
              <a:rPr lang="ru-RU" altLang="ru-RU" b="1" dirty="0" err="1">
                <a:solidFill>
                  <a:schemeClr val="tx2"/>
                </a:solidFill>
              </a:rPr>
              <a:t>душыстое</a:t>
            </a:r>
            <a:r>
              <a:rPr lang="ru-RU" altLang="ru-RU" b="1" dirty="0">
                <a:solidFill>
                  <a:schemeClr val="tx2"/>
                </a:solidFill>
              </a:rPr>
              <a:t> сено. Баран </a:t>
            </a:r>
            <a:r>
              <a:rPr lang="ru-RU" altLang="ru-RU" b="1" dirty="0" err="1">
                <a:solidFill>
                  <a:schemeClr val="tx2"/>
                </a:solidFill>
              </a:rPr>
              <a:t>яшка</a:t>
            </a:r>
            <a:r>
              <a:rPr lang="ru-RU" altLang="ru-RU" b="1" dirty="0">
                <a:solidFill>
                  <a:schemeClr val="tx2"/>
                </a:solidFill>
              </a:rPr>
              <a:t> грызёт </a:t>
            </a:r>
            <a:r>
              <a:rPr lang="ru-RU" altLang="ru-RU" b="1" dirty="0" err="1">
                <a:solidFill>
                  <a:schemeClr val="tx2"/>
                </a:solidFill>
              </a:rPr>
              <a:t>копустный</a:t>
            </a:r>
            <a:r>
              <a:rPr lang="ru-RU" altLang="ru-RU" b="1" dirty="0">
                <a:solidFill>
                  <a:schemeClr val="tx2"/>
                </a:solidFill>
              </a:rPr>
              <a:t> </a:t>
            </a:r>
            <a:r>
              <a:rPr lang="ru-RU" altLang="ru-RU" b="1" dirty="0" err="1">
                <a:solidFill>
                  <a:schemeClr val="tx2"/>
                </a:solidFill>
              </a:rPr>
              <a:t>кочян</a:t>
            </a:r>
            <a:r>
              <a:rPr lang="ru-RU" altLang="ru-RU" b="1" dirty="0">
                <a:solidFill>
                  <a:schemeClr val="tx2"/>
                </a:solidFill>
              </a:rPr>
              <a:t>. Кролик черныш хрустит </a:t>
            </a:r>
            <a:r>
              <a:rPr lang="ru-RU" altLang="ru-RU" b="1" dirty="0" err="1">
                <a:solidFill>
                  <a:schemeClr val="tx2"/>
                </a:solidFill>
              </a:rPr>
              <a:t>свежыми</a:t>
            </a:r>
            <a:r>
              <a:rPr lang="ru-RU" altLang="ru-RU" b="1" dirty="0">
                <a:solidFill>
                  <a:schemeClr val="tx2"/>
                </a:solidFill>
              </a:rPr>
              <a:t> </a:t>
            </a:r>
            <a:r>
              <a:rPr lang="ru-RU" altLang="ru-RU" b="1" dirty="0" err="1">
                <a:solidFill>
                  <a:schemeClr val="tx2"/>
                </a:solidFill>
              </a:rPr>
              <a:t>листями</a:t>
            </a:r>
            <a:r>
              <a:rPr lang="ru-RU" altLang="ru-RU" b="1" dirty="0">
                <a:solidFill>
                  <a:schemeClr val="tx2"/>
                </a:solidFill>
              </a:rPr>
              <a:t> лопуха. Питух </a:t>
            </a:r>
            <a:r>
              <a:rPr lang="ru-RU" altLang="ru-RU" b="1" dirty="0" err="1">
                <a:solidFill>
                  <a:schemeClr val="tx2"/>
                </a:solidFill>
              </a:rPr>
              <a:t>борис</a:t>
            </a:r>
            <a:r>
              <a:rPr lang="ru-RU" altLang="ru-RU" b="1" dirty="0">
                <a:solidFill>
                  <a:schemeClr val="tx2"/>
                </a:solidFill>
              </a:rPr>
              <a:t> </a:t>
            </a:r>
            <a:r>
              <a:rPr lang="ru-RU" altLang="ru-RU" b="1" dirty="0" err="1">
                <a:solidFill>
                  <a:schemeClr val="tx2"/>
                </a:solidFill>
              </a:rPr>
              <a:t>чясто</a:t>
            </a:r>
            <a:r>
              <a:rPr lang="ru-RU" altLang="ru-RU" b="1" dirty="0">
                <a:solidFill>
                  <a:schemeClr val="tx2"/>
                </a:solidFill>
              </a:rPr>
              <a:t> клюёт зерно. Все сыты.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 b="1" smtClean="0">
                <a:solidFill>
                  <a:srgbClr val="C00000"/>
                </a:solidFill>
              </a:rPr>
              <a:t>Исправь ошибки.</a:t>
            </a:r>
          </a:p>
        </p:txBody>
      </p:sp>
    </p:spTree>
    <p:extLst>
      <p:ext uri="{BB962C8B-B14F-4D97-AF65-F5344CB8AC3E}">
        <p14:creationId xmlns:p14="http://schemas.microsoft.com/office/powerpoint/2010/main" val="2768592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692696"/>
            <a:ext cx="66967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>
                <a:solidFill>
                  <a:schemeClr val="tx2"/>
                </a:solidFill>
              </a:rPr>
              <a:t>Обед.</a:t>
            </a:r>
          </a:p>
          <a:p>
            <a:r>
              <a:rPr lang="ru-RU" altLang="ru-RU" sz="3600" b="1" dirty="0">
                <a:solidFill>
                  <a:schemeClr val="tx2"/>
                </a:solidFill>
              </a:rPr>
              <a:t>     Илья и </a:t>
            </a:r>
            <a:r>
              <a:rPr lang="ru-RU" altLang="ru-RU" sz="3600" b="1" dirty="0">
                <a:solidFill>
                  <a:srgbClr val="C00000"/>
                </a:solidFill>
              </a:rPr>
              <a:t>Д</a:t>
            </a:r>
            <a:r>
              <a:rPr lang="ru-RU" altLang="ru-RU" sz="3600" b="1" dirty="0">
                <a:solidFill>
                  <a:schemeClr val="tx2"/>
                </a:solidFill>
              </a:rPr>
              <a:t>арья летом ж</a:t>
            </a:r>
            <a:r>
              <a:rPr lang="ru-RU" altLang="ru-RU" sz="3600" b="1" dirty="0">
                <a:solidFill>
                  <a:srgbClr val="C00000"/>
                </a:solidFill>
              </a:rPr>
              <a:t>и</a:t>
            </a:r>
            <a:r>
              <a:rPr lang="ru-RU" altLang="ru-RU" sz="3600" b="1" dirty="0">
                <a:solidFill>
                  <a:schemeClr val="tx2"/>
                </a:solidFill>
              </a:rPr>
              <a:t>вут в д</a:t>
            </a:r>
            <a:r>
              <a:rPr lang="ru-RU" altLang="ru-RU" sz="3600" b="1" dirty="0">
                <a:solidFill>
                  <a:srgbClr val="C00000"/>
                </a:solidFill>
              </a:rPr>
              <a:t>е</a:t>
            </a:r>
            <a:r>
              <a:rPr lang="ru-RU" altLang="ru-RU" sz="3600" b="1" dirty="0">
                <a:solidFill>
                  <a:schemeClr val="tx2"/>
                </a:solidFill>
              </a:rPr>
              <a:t>ревне </a:t>
            </a:r>
            <a:r>
              <a:rPr lang="ru-RU" altLang="ru-RU" sz="3600" b="1" dirty="0">
                <a:solidFill>
                  <a:srgbClr val="C00000"/>
                </a:solidFill>
              </a:rPr>
              <a:t>С</a:t>
            </a:r>
            <a:r>
              <a:rPr lang="ru-RU" altLang="ru-RU" sz="3600" b="1" dirty="0">
                <a:solidFill>
                  <a:schemeClr val="tx2"/>
                </a:solidFill>
              </a:rPr>
              <a:t>основка. Они кормят д</a:t>
            </a:r>
            <a:r>
              <a:rPr lang="ru-RU" altLang="ru-RU" sz="3600" b="1" dirty="0">
                <a:solidFill>
                  <a:srgbClr val="C00000"/>
                </a:solidFill>
              </a:rPr>
              <a:t>о</a:t>
            </a:r>
            <a:r>
              <a:rPr lang="ru-RU" altLang="ru-RU" sz="3600" b="1" dirty="0">
                <a:solidFill>
                  <a:schemeClr val="tx2"/>
                </a:solidFill>
              </a:rPr>
              <a:t>машних ж</a:t>
            </a:r>
            <a:r>
              <a:rPr lang="ru-RU" altLang="ru-RU" sz="3600" b="1" dirty="0">
                <a:solidFill>
                  <a:srgbClr val="C00000"/>
                </a:solidFill>
              </a:rPr>
              <a:t>и</a:t>
            </a:r>
            <a:r>
              <a:rPr lang="ru-RU" altLang="ru-RU" sz="3600" b="1" dirty="0">
                <a:solidFill>
                  <a:schemeClr val="tx2"/>
                </a:solidFill>
              </a:rPr>
              <a:t>вотных. К</a:t>
            </a:r>
            <a:r>
              <a:rPr lang="ru-RU" altLang="ru-RU" sz="3600" b="1" dirty="0">
                <a:solidFill>
                  <a:srgbClr val="C00000"/>
                </a:solidFill>
              </a:rPr>
              <a:t>о</a:t>
            </a:r>
            <a:r>
              <a:rPr lang="ru-RU" altLang="ru-RU" sz="3600" b="1" dirty="0">
                <a:solidFill>
                  <a:schemeClr val="tx2"/>
                </a:solidFill>
              </a:rPr>
              <a:t>рова </a:t>
            </a:r>
            <a:r>
              <a:rPr lang="ru-RU" altLang="ru-RU" sz="3600" b="1" dirty="0">
                <a:solidFill>
                  <a:srgbClr val="C00000"/>
                </a:solidFill>
              </a:rPr>
              <a:t>М</a:t>
            </a:r>
            <a:r>
              <a:rPr lang="ru-RU" altLang="ru-RU" sz="3600" b="1" dirty="0">
                <a:solidFill>
                  <a:schemeClr val="tx2"/>
                </a:solidFill>
              </a:rPr>
              <a:t>арта жуёт душ</a:t>
            </a:r>
            <a:r>
              <a:rPr lang="ru-RU" altLang="ru-RU" sz="3600" b="1" dirty="0">
                <a:solidFill>
                  <a:srgbClr val="C00000"/>
                </a:solidFill>
              </a:rPr>
              <a:t>и</a:t>
            </a:r>
            <a:r>
              <a:rPr lang="ru-RU" altLang="ru-RU" sz="3600" b="1" dirty="0">
                <a:solidFill>
                  <a:schemeClr val="tx2"/>
                </a:solidFill>
              </a:rPr>
              <a:t>стое сено. Баран </a:t>
            </a:r>
            <a:r>
              <a:rPr lang="ru-RU" altLang="ru-RU" sz="3600" b="1" dirty="0">
                <a:solidFill>
                  <a:srgbClr val="C00000"/>
                </a:solidFill>
              </a:rPr>
              <a:t>Я</a:t>
            </a:r>
            <a:r>
              <a:rPr lang="ru-RU" altLang="ru-RU" sz="3600" b="1" dirty="0">
                <a:solidFill>
                  <a:schemeClr val="tx2"/>
                </a:solidFill>
              </a:rPr>
              <a:t>шка грызёт к</a:t>
            </a:r>
            <a:r>
              <a:rPr lang="ru-RU" altLang="ru-RU" sz="3600" b="1" dirty="0">
                <a:solidFill>
                  <a:srgbClr val="C00000"/>
                </a:solidFill>
              </a:rPr>
              <a:t>а</a:t>
            </a:r>
            <a:r>
              <a:rPr lang="ru-RU" altLang="ru-RU" sz="3600" b="1" dirty="0">
                <a:solidFill>
                  <a:schemeClr val="tx2"/>
                </a:solidFill>
              </a:rPr>
              <a:t>пустный коч</a:t>
            </a:r>
            <a:r>
              <a:rPr lang="ru-RU" altLang="ru-RU" sz="3600" b="1" dirty="0">
                <a:solidFill>
                  <a:srgbClr val="C00000"/>
                </a:solidFill>
              </a:rPr>
              <a:t>а</a:t>
            </a:r>
            <a:r>
              <a:rPr lang="ru-RU" altLang="ru-RU" sz="3600" b="1" dirty="0">
                <a:solidFill>
                  <a:schemeClr val="tx2"/>
                </a:solidFill>
              </a:rPr>
              <a:t>н. Кролик </a:t>
            </a:r>
            <a:r>
              <a:rPr lang="ru-RU" altLang="ru-RU" sz="3600" b="1" dirty="0">
                <a:solidFill>
                  <a:srgbClr val="C00000"/>
                </a:solidFill>
              </a:rPr>
              <a:t>Ч</a:t>
            </a:r>
            <a:r>
              <a:rPr lang="ru-RU" altLang="ru-RU" sz="3600" b="1" dirty="0">
                <a:solidFill>
                  <a:schemeClr val="tx2"/>
                </a:solidFill>
              </a:rPr>
              <a:t>ерныш хрустит свеж</a:t>
            </a:r>
            <a:r>
              <a:rPr lang="ru-RU" altLang="ru-RU" sz="3600" b="1" dirty="0">
                <a:solidFill>
                  <a:srgbClr val="C00000"/>
                </a:solidFill>
              </a:rPr>
              <a:t>и</a:t>
            </a:r>
            <a:r>
              <a:rPr lang="ru-RU" altLang="ru-RU" sz="3600" b="1" dirty="0">
                <a:solidFill>
                  <a:schemeClr val="tx2"/>
                </a:solidFill>
              </a:rPr>
              <a:t>ми лист</a:t>
            </a:r>
            <a:r>
              <a:rPr lang="ru-RU" altLang="ru-RU" sz="3600" b="1" dirty="0">
                <a:solidFill>
                  <a:srgbClr val="C00000"/>
                </a:solidFill>
              </a:rPr>
              <a:t>ь</a:t>
            </a:r>
            <a:r>
              <a:rPr lang="ru-RU" altLang="ru-RU" sz="3600" b="1" dirty="0">
                <a:solidFill>
                  <a:schemeClr val="tx2"/>
                </a:solidFill>
              </a:rPr>
              <a:t>ями лопуха. П</a:t>
            </a:r>
            <a:r>
              <a:rPr lang="ru-RU" altLang="ru-RU" sz="3600" b="1" dirty="0">
                <a:solidFill>
                  <a:srgbClr val="C00000"/>
                </a:solidFill>
              </a:rPr>
              <a:t>е</a:t>
            </a:r>
            <a:r>
              <a:rPr lang="ru-RU" altLang="ru-RU" sz="3600" b="1" dirty="0">
                <a:solidFill>
                  <a:schemeClr val="tx2"/>
                </a:solidFill>
              </a:rPr>
              <a:t>тух </a:t>
            </a:r>
            <a:r>
              <a:rPr lang="ru-RU" altLang="ru-RU" sz="3600" b="1" dirty="0">
                <a:solidFill>
                  <a:srgbClr val="C00000"/>
                </a:solidFill>
              </a:rPr>
              <a:t>Б</a:t>
            </a:r>
            <a:r>
              <a:rPr lang="ru-RU" altLang="ru-RU" sz="3600" b="1" dirty="0">
                <a:solidFill>
                  <a:schemeClr val="tx2"/>
                </a:solidFill>
              </a:rPr>
              <a:t>орис ч</a:t>
            </a:r>
            <a:r>
              <a:rPr lang="ru-RU" altLang="ru-RU" sz="3600" b="1" dirty="0">
                <a:solidFill>
                  <a:srgbClr val="C00000"/>
                </a:solidFill>
              </a:rPr>
              <a:t>а</a:t>
            </a:r>
            <a:r>
              <a:rPr lang="ru-RU" altLang="ru-RU" sz="3600" b="1" dirty="0">
                <a:solidFill>
                  <a:schemeClr val="tx2"/>
                </a:solidFill>
              </a:rPr>
              <a:t>сто клюёт зерно. Все сыты.</a:t>
            </a:r>
          </a:p>
        </p:txBody>
      </p:sp>
    </p:spTree>
    <p:extLst>
      <p:ext uri="{BB962C8B-B14F-4D97-AF65-F5344CB8AC3E}">
        <p14:creationId xmlns:p14="http://schemas.microsoft.com/office/powerpoint/2010/main" val="3874238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29600" cy="3672408"/>
          </a:xfrm>
        </p:spPr>
        <p:txBody>
          <a:bodyPr>
            <a:normAutofit/>
          </a:bodyPr>
          <a:lstStyle/>
          <a:p>
            <a:r>
              <a:rPr lang="ru-RU" sz="9600" dirty="0" smtClean="0">
                <a:solidFill>
                  <a:srgbClr val="002060"/>
                </a:solidFill>
              </a:rPr>
              <a:t>Спасибо за игру</a:t>
            </a:r>
            <a:endParaRPr lang="ru-RU" sz="9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01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15"/>
    </mc:Choice>
    <mc:Fallback>
      <p:transition spd="slow" advTm="3615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Интернет-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ресуры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17646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Ворона -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https:// </a:t>
            </a:r>
            <a:r>
              <a:rPr lang="en-US" dirty="0" smtClean="0">
                <a:hlinkClick r:id="rId3"/>
              </a:rPr>
              <a:t>pxhere.com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Петух -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https:// </a:t>
            </a:r>
            <a:r>
              <a:rPr lang="en-US" dirty="0" smtClean="0">
                <a:hlinkClick r:id="rId4"/>
              </a:rPr>
              <a:t>proprikol.ru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Карандаш -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https:// </a:t>
            </a:r>
            <a:r>
              <a:rPr lang="en-US" dirty="0" smtClean="0">
                <a:hlinkClick r:id="rId5"/>
              </a:rPr>
              <a:t>catherineasquithgallery.com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Корова -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https:// </a:t>
            </a:r>
            <a:r>
              <a:rPr lang="en-US" dirty="0" smtClean="0">
                <a:hlinkClick r:id="rId6"/>
              </a:rPr>
              <a:t>plushcity.ru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Собака –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7"/>
              </a:rPr>
              <a:t>htt://yandex.ru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/>
              <a:t>Морковь –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7"/>
              </a:rPr>
              <a:t>htt://yandex.ru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Яблоко -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https:// </a:t>
            </a:r>
            <a:r>
              <a:rPr lang="en-US" dirty="0" smtClean="0">
                <a:hlinkClick r:id="rId8"/>
              </a:rPr>
              <a:t>pxhere.com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Капуста –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dirty="0" smtClean="0">
                <a:hlinkClick r:id="rId9"/>
              </a:rPr>
              <a:t>Pinterest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Берёза </a:t>
            </a:r>
            <a:r>
              <a:rPr lang="ru-RU" b="1" dirty="0" smtClean="0"/>
              <a:t>-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7"/>
              </a:rPr>
              <a:t>htt://yandex.ru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5900" b="1" dirty="0" smtClean="0">
                <a:latin typeface="Times New Roman" pitchFamily="18" charset="0"/>
                <a:cs typeface="Times New Roman" pitchFamily="18" charset="0"/>
              </a:rPr>
              <a:t>Литература: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Русский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язык. 2 класс. Учебник для общеобразовательных учреждений. В 2-х частях. /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Канакина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В.П., Горецкий В.Г. – М.: Просвещение, 2017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Русский язык. Рабочая тетрадь. 3 класс. В 2-х частях. /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Канакина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В.П. – М.: Просвещение, 2018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Русский язык. Рабочая тетрадь.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4класс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 2-х частях. /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Канакина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В.П. – М.: Просвещение, 2018.</a:t>
            </a:r>
          </a:p>
          <a:p>
            <a:pPr marL="514350" indent="-514350">
              <a:buFont typeface="Arial" pitchFamily="34" charset="0"/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298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2"/>
    </mc:Choice>
    <mc:Fallback>
      <p:transition spd="slow" advTm="1422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3|1.9|1.8|1.3|1.3|1.1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|1.8|2.1|2.4|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.3|1.6|1.7|2.4|1.4|1.7|2|1.3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8|1.9|2|1.1|1.5|1.2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6|1.4|1.1|1.5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4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4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.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</TotalTime>
  <Words>647</Words>
  <Application>Microsoft Office PowerPoint</Application>
  <PresentationFormat>Экран (4:3)</PresentationFormat>
  <Paragraphs>239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Тема Office</vt:lpstr>
      <vt:lpstr>Викторина для обучающихся  2 – 4 классов «Знатоки русского языка»</vt:lpstr>
      <vt:lpstr> Расшифруй слова, подчеркни «лишнее» слово: </vt:lpstr>
      <vt:lpstr>Выполни математические действия и запиши получившееся слово:</vt:lpstr>
      <vt:lpstr>Раздели слова для переноса: </vt:lpstr>
      <vt:lpstr>Определи количество букв и звуков в каждом слове:</vt:lpstr>
      <vt:lpstr>Запиши антонимы к данным словам</vt:lpstr>
      <vt:lpstr>Найдите 7 «сладких» слов</vt:lpstr>
      <vt:lpstr>Проверяем!</vt:lpstr>
      <vt:lpstr>Отгадай загадку, напиши отгадку</vt:lpstr>
      <vt:lpstr>Отгадай загадку, напиши отгадку</vt:lpstr>
      <vt:lpstr>Отгадай загадку, напиши отгадку</vt:lpstr>
      <vt:lpstr>Отгадай загадку, напиши отгадку</vt:lpstr>
      <vt:lpstr>Отгадай загадку, напиши отгадку</vt:lpstr>
      <vt:lpstr>Отгадай загадку, напиши отгадку</vt:lpstr>
      <vt:lpstr>Отгадай загадку, напиши отгадку</vt:lpstr>
      <vt:lpstr>Отгадай загадку, напиши отгадку</vt:lpstr>
      <vt:lpstr>Отгадай загадку, напиши отгадку</vt:lpstr>
      <vt:lpstr>Отгадай загадку, напиши отгадку</vt:lpstr>
      <vt:lpstr>Проверям:</vt:lpstr>
      <vt:lpstr>Презентация PowerPoint</vt:lpstr>
      <vt:lpstr>Исправь ошибки.</vt:lpstr>
      <vt:lpstr>Презентация PowerPoint</vt:lpstr>
      <vt:lpstr>Спасибо за игру</vt:lpstr>
      <vt:lpstr>Интернет-ресуры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Знатоки русского языка</dc:title>
  <dc:creator>Пользователь</dc:creator>
  <cp:lastModifiedBy>user</cp:lastModifiedBy>
  <cp:revision>40</cp:revision>
  <dcterms:created xsi:type="dcterms:W3CDTF">2017-11-24T02:40:23Z</dcterms:created>
  <dcterms:modified xsi:type="dcterms:W3CDTF">2023-02-28T11:16:41Z</dcterms:modified>
</cp:coreProperties>
</file>